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1570230"/>
            <a:ext cx="8286750" cy="10972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95" b="1" kern="0" spc="-1" dirty="0">
                <a:solidFill>
                  <a:srgbClr val="0056B3"/>
                </a:solidFill>
              </a:rPr>
              <a:t>Easovation</a:t>
            </a:r>
            <a:r>
              <a:rPr lang="en-US" sz="3295" b="1" kern="0" spc="-1" dirty="0">
                <a:solidFill>
                  <a:srgbClr val="0056B3"/>
                </a:solidFill>
              </a:rPr>
              <a:t>
</a:t>
            </a:r>
            <a:r>
              <a:rPr lang="en-US" sz="3295" b="1" kern="0" spc="-1" dirty="0">
                <a:solidFill>
                  <a:srgbClr val="0056B3"/>
                </a:solidFill>
              </a:rPr>
              <a:t>Solutions</a:t>
            </a:r>
            <a:endParaRPr lang="en-US" sz="3295" dirty="0"/>
          </a:p>
        </p:txBody>
      </p:sp>
      <p:sp>
        <p:nvSpPr>
          <p:cNvPr id="4" name="Text 1"/>
          <p:cNvSpPr/>
          <p:nvPr/>
        </p:nvSpPr>
        <p:spPr>
          <a:xfrm>
            <a:off x="428625" y="2810340"/>
            <a:ext cx="8286750" cy="32001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5" dirty="0">
                <a:solidFill>
                  <a:srgbClr val="00A8E8"/>
                </a:solidFill>
              </a:rPr>
              <a:t>Your Partner in Smart POS Technology</a:t>
            </a:r>
            <a:endParaRPr lang="en-US" sz="1705" dirty="0"/>
          </a:p>
        </p:txBody>
      </p:sp>
      <p:sp>
        <p:nvSpPr>
          <p:cNvPr id="5" name="Text 2"/>
          <p:cNvSpPr/>
          <p:nvPr/>
        </p:nvSpPr>
        <p:spPr>
          <a:xfrm>
            <a:off x="428625" y="3344670"/>
            <a:ext cx="8286750" cy="22860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2C3E50"/>
                </a:solidFill>
              </a:rPr>
              <a:t>A Comprehensive Overview of Retail Innovation</a:t>
            </a:r>
            <a:endParaRPr lang="en-US" sz="1050" dirty="0"/>
          </a:p>
        </p:txBody>
      </p:sp>
      <p:sp>
        <p:nvSpPr>
          <p:cNvPr id="6" name="Shape 3"/>
          <p:cNvSpPr/>
          <p:nvPr/>
        </p:nvSpPr>
        <p:spPr>
          <a:xfrm>
            <a:off x="6766560" y="3130550"/>
            <a:ext cx="2091690" cy="12795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</p:sp>
      <p:sp>
        <p:nvSpPr>
          <p:cNvPr id="8" name="Text 5"/>
          <p:cNvSpPr/>
          <p:nvPr/>
        </p:nvSpPr>
        <p:spPr>
          <a:xfrm>
            <a:off x="7067550" y="4507230"/>
            <a:ext cx="1490345" cy="26924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indent="0" algn="r">
              <a:lnSpc>
                <a:spcPts val="800"/>
              </a:lnSpc>
              <a:buNone/>
            </a:pPr>
            <a:r>
              <a:rPr lang="en-US" sz="1000" dirty="0">
                <a:solidFill>
                  <a:srgbClr val="6C757D"/>
                </a:solidFill>
              </a:rPr>
              <a:t>Ahmedabad, Gujarat, India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93464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357188"/>
            <a:ext cx="8286750" cy="441127"/>
          </a:xfrm>
          <a:prstGeom prst="rect">
            <a:avLst/>
          </a:prstGeom>
          <a:noFill/>
        </p:spPr>
        <p:txBody>
          <a:bodyPr wrap="square" lIns="0" tIns="0" rIns="0" bIns="127508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0056B3"/>
                </a:solidFill>
              </a:rPr>
              <a:t>Key Offerings: A Complete POS Ecosystem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28625" y="869752"/>
            <a:ext cx="8286750" cy="19466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2C3E50"/>
                </a:solidFill>
              </a:rPr>
              <a:t>Comprehensive Solutions: Software &amp; Hardware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428625" y="1350169"/>
            <a:ext cx="3929063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A8E8"/>
                </a:solidFill>
              </a:rPr>
              <a:t>Software Solutions</a:t>
            </a:r>
            <a:endParaRPr lang="en-US" sz="885" dirty="0"/>
          </a:p>
        </p:txBody>
      </p:sp>
      <p:sp>
        <p:nvSpPr>
          <p:cNvPr id="6" name="Text 3"/>
          <p:cNvSpPr/>
          <p:nvPr/>
        </p:nvSpPr>
        <p:spPr>
          <a:xfrm>
            <a:off x="428625" y="1668066"/>
            <a:ext cx="71438" cy="19466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00A8E8"/>
                </a:solidFill>
              </a:rPr>
              <a:t>▸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642938" y="1668066"/>
            <a:ext cx="37147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56B3"/>
                </a:solidFill>
              </a:rPr>
              <a:t>Mobile-Based POS</a:t>
            </a:r>
            <a:endParaRPr lang="en-US" sz="785" dirty="0"/>
          </a:p>
        </p:txBody>
      </p:sp>
      <p:sp>
        <p:nvSpPr>
          <p:cNvPr id="8" name="Text 5"/>
          <p:cNvSpPr/>
          <p:nvPr/>
        </p:nvSpPr>
        <p:spPr>
          <a:xfrm>
            <a:off x="642938" y="1852017"/>
            <a:ext cx="3714750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5" dirty="0">
                <a:solidFill>
                  <a:srgbClr val="2C3E50"/>
                </a:solidFill>
              </a:rPr>
              <a:t>Enables transactions directly on the shop floor to beat queues and enhance customer engagement.</a:t>
            </a:r>
            <a:endParaRPr lang="en-US" sz="725" dirty="0"/>
          </a:p>
        </p:txBody>
      </p:sp>
      <p:sp>
        <p:nvSpPr>
          <p:cNvPr id="9" name="Text 6"/>
          <p:cNvSpPr/>
          <p:nvPr/>
        </p:nvSpPr>
        <p:spPr>
          <a:xfrm>
            <a:off x="428625" y="2280642"/>
            <a:ext cx="71438" cy="19466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00A8E8"/>
                </a:solidFill>
              </a:rPr>
              <a:t>▸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642938" y="2280642"/>
            <a:ext cx="37147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56B3"/>
                </a:solidFill>
              </a:rPr>
              <a:t>Smart Android Apps</a:t>
            </a:r>
            <a:endParaRPr lang="en-US" sz="785" dirty="0"/>
          </a:p>
        </p:txBody>
      </p:sp>
      <p:sp>
        <p:nvSpPr>
          <p:cNvPr id="11" name="Text 8"/>
          <p:cNvSpPr/>
          <p:nvPr/>
        </p:nvSpPr>
        <p:spPr>
          <a:xfrm>
            <a:off x="642938" y="2464594"/>
            <a:ext cx="3714750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5" dirty="0">
                <a:solidFill>
                  <a:srgbClr val="2C3E50"/>
                </a:solidFill>
              </a:rPr>
              <a:t>Tailor-made POS apps for Android tablets, ideal for Cafes, Bakeries, and Restaurants.</a:t>
            </a:r>
            <a:endParaRPr lang="en-US" sz="725" dirty="0"/>
          </a:p>
        </p:txBody>
      </p:sp>
      <p:sp>
        <p:nvSpPr>
          <p:cNvPr id="12" name="Text 9"/>
          <p:cNvSpPr/>
          <p:nvPr/>
        </p:nvSpPr>
        <p:spPr>
          <a:xfrm>
            <a:off x="428625" y="2893219"/>
            <a:ext cx="71438" cy="19466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00A8E8"/>
                </a:solidFill>
              </a:rPr>
              <a:t>▸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642938" y="2893219"/>
            <a:ext cx="37147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56B3"/>
                </a:solidFill>
              </a:rPr>
              <a:t>Diverse POS Systems</a:t>
            </a:r>
            <a:endParaRPr lang="en-US" sz="785" dirty="0"/>
          </a:p>
        </p:txBody>
      </p:sp>
      <p:sp>
        <p:nvSpPr>
          <p:cNvPr id="14" name="Text 11"/>
          <p:cNvSpPr/>
          <p:nvPr/>
        </p:nvSpPr>
        <p:spPr>
          <a:xfrm>
            <a:off x="642938" y="3077170"/>
            <a:ext cx="3714750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5" dirty="0">
                <a:solidFill>
                  <a:srgbClr val="2C3E50"/>
                </a:solidFill>
              </a:rPr>
              <a:t>Android Touch POS, Windows Touch POS, and All-in-One units for various business needs.</a:t>
            </a:r>
            <a:endParaRPr lang="en-US" sz="725" dirty="0"/>
          </a:p>
        </p:txBody>
      </p:sp>
      <p:sp>
        <p:nvSpPr>
          <p:cNvPr id="15" name="Text 12"/>
          <p:cNvSpPr/>
          <p:nvPr/>
        </p:nvSpPr>
        <p:spPr>
          <a:xfrm>
            <a:off x="4786313" y="1350169"/>
            <a:ext cx="3929063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A8E8"/>
                </a:solidFill>
              </a:rPr>
              <a:t>Hardware Solutions</a:t>
            </a:r>
            <a:endParaRPr lang="en-US" sz="885" dirty="0"/>
          </a:p>
        </p:txBody>
      </p:sp>
      <p:sp>
        <p:nvSpPr>
          <p:cNvPr id="16" name="Text 13"/>
          <p:cNvSpPr/>
          <p:nvPr/>
        </p:nvSpPr>
        <p:spPr>
          <a:xfrm>
            <a:off x="4786313" y="1668066"/>
            <a:ext cx="71438" cy="19466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00A8E8"/>
                </a:solidFill>
              </a:rPr>
              <a:t>▸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5000625" y="1668066"/>
            <a:ext cx="37147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56B3"/>
                </a:solidFill>
              </a:rPr>
              <a:t>POS Hardware</a:t>
            </a:r>
            <a:endParaRPr lang="en-US" sz="785" dirty="0"/>
          </a:p>
        </p:txBody>
      </p:sp>
      <p:sp>
        <p:nvSpPr>
          <p:cNvPr id="18" name="Text 15"/>
          <p:cNvSpPr/>
          <p:nvPr/>
        </p:nvSpPr>
        <p:spPr>
          <a:xfrm>
            <a:off x="5000625" y="1852017"/>
            <a:ext cx="3714750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5" dirty="0">
                <a:solidFill>
                  <a:srgbClr val="2C3E50"/>
                </a:solidFill>
              </a:rPr>
              <a:t>Supplies peripherals including Thermal Printers, Barcode Scanners, and Cash Drawers.</a:t>
            </a:r>
            <a:endParaRPr lang="en-US" sz="725" dirty="0"/>
          </a:p>
        </p:txBody>
      </p:sp>
      <p:sp>
        <p:nvSpPr>
          <p:cNvPr id="19" name="Text 16"/>
          <p:cNvSpPr/>
          <p:nvPr/>
        </p:nvSpPr>
        <p:spPr>
          <a:xfrm>
            <a:off x="4786313" y="2280642"/>
            <a:ext cx="71438" cy="19466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00A8E8"/>
                </a:solidFill>
              </a:rPr>
              <a:t>▸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5000625" y="2280642"/>
            <a:ext cx="37147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56B3"/>
                </a:solidFill>
              </a:rPr>
              <a:t>Specialized Retail POS</a:t>
            </a:r>
            <a:endParaRPr lang="en-US" sz="785" dirty="0"/>
          </a:p>
        </p:txBody>
      </p:sp>
      <p:sp>
        <p:nvSpPr>
          <p:cNvPr id="21" name="Text 18"/>
          <p:cNvSpPr/>
          <p:nvPr/>
        </p:nvSpPr>
        <p:spPr>
          <a:xfrm>
            <a:off x="5000625" y="2464594"/>
            <a:ext cx="3714750" cy="15001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5" dirty="0">
                <a:solidFill>
                  <a:srgbClr val="2C3E50"/>
                </a:solidFill>
              </a:rPr>
              <a:t>Solutions for Supermarkets, Provision Stores, and Garment/Clothing outlets.</a:t>
            </a:r>
            <a:endParaRPr lang="en-US" sz="725" dirty="0"/>
          </a:p>
        </p:txBody>
      </p:sp>
      <p:sp>
        <p:nvSpPr>
          <p:cNvPr id="22" name="Text 19"/>
          <p:cNvSpPr/>
          <p:nvPr/>
        </p:nvSpPr>
        <p:spPr>
          <a:xfrm>
            <a:off x="4786313" y="2743200"/>
            <a:ext cx="71438" cy="19466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00A8E8"/>
                </a:solidFill>
              </a:rPr>
              <a:t>▸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5000625" y="2743200"/>
            <a:ext cx="37147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56B3"/>
                </a:solidFill>
              </a:rPr>
              <a:t>Integrated Ecosystem</a:t>
            </a:r>
            <a:endParaRPr lang="en-US" sz="785" dirty="0"/>
          </a:p>
        </p:txBody>
      </p:sp>
      <p:sp>
        <p:nvSpPr>
          <p:cNvPr id="24" name="Text 21"/>
          <p:cNvSpPr/>
          <p:nvPr/>
        </p:nvSpPr>
        <p:spPr>
          <a:xfrm>
            <a:off x="5000625" y="2927152"/>
            <a:ext cx="3714750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5" dirty="0">
                <a:solidFill>
                  <a:srgbClr val="2C3E50"/>
                </a:solidFill>
              </a:rPr>
              <a:t>Seamless integration of software and hardware for complete business solutions.</a:t>
            </a:r>
            <a:endParaRPr lang="en-US" sz="725" dirty="0"/>
          </a:p>
        </p:txBody>
      </p:sp>
      <p:pic>
        <p:nvPicPr>
          <p:cNvPr id="2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66" y="3791545"/>
            <a:ext cx="2381241" cy="17859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2524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357188"/>
            <a:ext cx="8286750" cy="441127"/>
          </a:xfrm>
          <a:prstGeom prst="rect">
            <a:avLst/>
          </a:prstGeom>
          <a:noFill/>
        </p:spPr>
        <p:txBody>
          <a:bodyPr wrap="square" lIns="0" tIns="0" rIns="0" bIns="127508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0056B3"/>
                </a:solidFill>
              </a:rPr>
              <a:t>Features &amp; Benefits: The Easovation Advantage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28625" y="869752"/>
            <a:ext cx="8286750" cy="19466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2C3E50"/>
                </a:solidFill>
              </a:rPr>
              <a:t>Smart, Simple, and Trackable Operations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428625" y="1314450"/>
            <a:ext cx="285750" cy="285750"/>
          </a:xfrm>
          <a:prstGeom prst="ellipse">
            <a:avLst/>
          </a:prstGeom>
          <a:solidFill>
            <a:srgbClr val="00A8E8"/>
          </a:solidFill>
        </p:spPr>
      </p:sp>
      <p:sp>
        <p:nvSpPr>
          <p:cNvPr id="6" name="Text 3"/>
          <p:cNvSpPr/>
          <p:nvPr/>
        </p:nvSpPr>
        <p:spPr>
          <a:xfrm>
            <a:off x="428625" y="1314450"/>
            <a:ext cx="285750" cy="2857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1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821531" y="1314450"/>
            <a:ext cx="3607594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56B3"/>
                </a:solidFill>
              </a:rPr>
              <a:t>Easy To Use Interface</a:t>
            </a:r>
            <a:endParaRPr lang="en-US" sz="785" dirty="0"/>
          </a:p>
        </p:txBody>
      </p:sp>
      <p:sp>
        <p:nvSpPr>
          <p:cNvPr id="8" name="Text 5"/>
          <p:cNvSpPr/>
          <p:nvPr/>
        </p:nvSpPr>
        <p:spPr>
          <a:xfrm>
            <a:off x="821531" y="1505545"/>
            <a:ext cx="3607594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5" dirty="0">
                <a:solidFill>
                  <a:srgbClr val="2C3E50"/>
                </a:solidFill>
              </a:rPr>
              <a:t>Simple design with quick key assignment for faster, more accurate order processing.</a:t>
            </a:r>
            <a:endParaRPr lang="en-US" sz="725" dirty="0"/>
          </a:p>
        </p:txBody>
      </p:sp>
      <p:sp>
        <p:nvSpPr>
          <p:cNvPr id="9" name="Shape 6"/>
          <p:cNvSpPr/>
          <p:nvPr/>
        </p:nvSpPr>
        <p:spPr>
          <a:xfrm>
            <a:off x="4714875" y="1314450"/>
            <a:ext cx="285750" cy="285750"/>
          </a:xfrm>
          <a:prstGeom prst="ellipse">
            <a:avLst/>
          </a:prstGeom>
          <a:solidFill>
            <a:srgbClr val="00A8E8"/>
          </a:solidFill>
        </p:spPr>
      </p:sp>
      <p:sp>
        <p:nvSpPr>
          <p:cNvPr id="10" name="Text 7"/>
          <p:cNvSpPr/>
          <p:nvPr/>
        </p:nvSpPr>
        <p:spPr>
          <a:xfrm>
            <a:off x="4714875" y="1314450"/>
            <a:ext cx="285750" cy="2857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2</a:t>
            </a:r>
            <a:endParaRPr lang="en-US" sz="885" dirty="0"/>
          </a:p>
        </p:txBody>
      </p:sp>
      <p:sp>
        <p:nvSpPr>
          <p:cNvPr id="11" name="Text 8"/>
          <p:cNvSpPr/>
          <p:nvPr/>
        </p:nvSpPr>
        <p:spPr>
          <a:xfrm>
            <a:off x="5107781" y="1314450"/>
            <a:ext cx="3607594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56B3"/>
                </a:solidFill>
              </a:rPr>
              <a:t>Highly Customizable</a:t>
            </a:r>
            <a:endParaRPr lang="en-US" sz="785" dirty="0"/>
          </a:p>
        </p:txBody>
      </p:sp>
      <p:sp>
        <p:nvSpPr>
          <p:cNvPr id="12" name="Text 9"/>
          <p:cNvSpPr/>
          <p:nvPr/>
        </p:nvSpPr>
        <p:spPr>
          <a:xfrm>
            <a:off x="5107781" y="1505545"/>
            <a:ext cx="3607594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5" dirty="0">
                <a:solidFill>
                  <a:srgbClr val="2C3E50"/>
                </a:solidFill>
              </a:rPr>
              <a:t>User interface can be designed to reflect your shop's unique identity and product selection.</a:t>
            </a:r>
            <a:endParaRPr lang="en-US" sz="725" dirty="0"/>
          </a:p>
        </p:txBody>
      </p:sp>
      <p:sp>
        <p:nvSpPr>
          <p:cNvPr id="13" name="Shape 10"/>
          <p:cNvSpPr/>
          <p:nvPr/>
        </p:nvSpPr>
        <p:spPr>
          <a:xfrm>
            <a:off x="428625" y="2019895"/>
            <a:ext cx="285750" cy="285750"/>
          </a:xfrm>
          <a:prstGeom prst="ellipse">
            <a:avLst/>
          </a:prstGeom>
          <a:solidFill>
            <a:srgbClr val="00A8E8"/>
          </a:solidFill>
        </p:spPr>
      </p:sp>
      <p:sp>
        <p:nvSpPr>
          <p:cNvPr id="14" name="Text 11"/>
          <p:cNvSpPr/>
          <p:nvPr/>
        </p:nvSpPr>
        <p:spPr>
          <a:xfrm>
            <a:off x="428625" y="2019895"/>
            <a:ext cx="285750" cy="2857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3</a:t>
            </a:r>
            <a:endParaRPr lang="en-US" sz="885" dirty="0"/>
          </a:p>
        </p:txBody>
      </p:sp>
      <p:sp>
        <p:nvSpPr>
          <p:cNvPr id="15" name="Text 12"/>
          <p:cNvSpPr/>
          <p:nvPr/>
        </p:nvSpPr>
        <p:spPr>
          <a:xfrm>
            <a:off x="821531" y="2019895"/>
            <a:ext cx="3607594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56B3"/>
                </a:solidFill>
              </a:rPr>
              <a:t>Trackable &amp; Accountable</a:t>
            </a:r>
            <a:endParaRPr lang="en-US" sz="785" dirty="0"/>
          </a:p>
        </p:txBody>
      </p:sp>
      <p:sp>
        <p:nvSpPr>
          <p:cNvPr id="16" name="Text 13"/>
          <p:cNvSpPr/>
          <p:nvPr/>
        </p:nvSpPr>
        <p:spPr>
          <a:xfrm>
            <a:off x="821531" y="2210991"/>
            <a:ext cx="3607594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5" dirty="0">
                <a:solidFill>
                  <a:srgbClr val="2C3E50"/>
                </a:solidFill>
              </a:rPr>
              <a:t>Records all register activity and orders by staff member for easy review and custom reporting.</a:t>
            </a:r>
            <a:endParaRPr lang="en-US" sz="725" dirty="0"/>
          </a:p>
        </p:txBody>
      </p:sp>
      <p:sp>
        <p:nvSpPr>
          <p:cNvPr id="17" name="Shape 14"/>
          <p:cNvSpPr/>
          <p:nvPr/>
        </p:nvSpPr>
        <p:spPr>
          <a:xfrm>
            <a:off x="4714875" y="2019895"/>
            <a:ext cx="285750" cy="285750"/>
          </a:xfrm>
          <a:prstGeom prst="ellipse">
            <a:avLst/>
          </a:prstGeom>
          <a:solidFill>
            <a:srgbClr val="00A8E8"/>
          </a:solidFill>
        </p:spPr>
      </p:sp>
      <p:sp>
        <p:nvSpPr>
          <p:cNvPr id="18" name="Text 15"/>
          <p:cNvSpPr/>
          <p:nvPr/>
        </p:nvSpPr>
        <p:spPr>
          <a:xfrm>
            <a:off x="4714875" y="2019895"/>
            <a:ext cx="285750" cy="2857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4</a:t>
            </a:r>
            <a:endParaRPr lang="en-US" sz="885" dirty="0"/>
          </a:p>
        </p:txBody>
      </p:sp>
      <p:sp>
        <p:nvSpPr>
          <p:cNvPr id="19" name="Text 16"/>
          <p:cNvSpPr/>
          <p:nvPr/>
        </p:nvSpPr>
        <p:spPr>
          <a:xfrm>
            <a:off x="5107781" y="2019895"/>
            <a:ext cx="3607594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56B3"/>
                </a:solidFill>
              </a:rPr>
              <a:t>Speed and Efficiency</a:t>
            </a:r>
            <a:endParaRPr lang="en-US" sz="785" dirty="0"/>
          </a:p>
        </p:txBody>
      </p:sp>
      <p:sp>
        <p:nvSpPr>
          <p:cNvPr id="20" name="Text 17"/>
          <p:cNvSpPr/>
          <p:nvPr/>
        </p:nvSpPr>
        <p:spPr>
          <a:xfrm>
            <a:off x="5107781" y="2210991"/>
            <a:ext cx="3607594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5" dirty="0">
                <a:solidFill>
                  <a:srgbClr val="2C3E50"/>
                </a:solidFill>
              </a:rPr>
              <a:t>Designed for quick transactions, minimizing wait times and maximizing customer satisfaction.</a:t>
            </a:r>
            <a:endParaRPr lang="en-US" sz="725" dirty="0"/>
          </a:p>
        </p:txBody>
      </p:sp>
      <p:sp>
        <p:nvSpPr>
          <p:cNvPr id="21" name="Shape 18"/>
          <p:cNvSpPr/>
          <p:nvPr/>
        </p:nvSpPr>
        <p:spPr>
          <a:xfrm>
            <a:off x="428625" y="2725341"/>
            <a:ext cx="285750" cy="285750"/>
          </a:xfrm>
          <a:prstGeom prst="ellipse">
            <a:avLst/>
          </a:prstGeom>
          <a:solidFill>
            <a:srgbClr val="00A8E8"/>
          </a:solidFill>
        </p:spPr>
      </p:sp>
      <p:sp>
        <p:nvSpPr>
          <p:cNvPr id="22" name="Text 19"/>
          <p:cNvSpPr/>
          <p:nvPr/>
        </p:nvSpPr>
        <p:spPr>
          <a:xfrm>
            <a:off x="428625" y="2725341"/>
            <a:ext cx="285750" cy="2857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5</a:t>
            </a:r>
            <a:endParaRPr lang="en-US" sz="885" dirty="0"/>
          </a:p>
        </p:txBody>
      </p:sp>
      <p:sp>
        <p:nvSpPr>
          <p:cNvPr id="23" name="Text 20"/>
          <p:cNvSpPr/>
          <p:nvPr/>
        </p:nvSpPr>
        <p:spPr>
          <a:xfrm>
            <a:off x="821531" y="2725341"/>
            <a:ext cx="3607594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56B3"/>
                </a:solidFill>
              </a:rPr>
              <a:t>Dedicated Support</a:t>
            </a:r>
            <a:endParaRPr lang="en-US" sz="785" dirty="0"/>
          </a:p>
        </p:txBody>
      </p:sp>
      <p:sp>
        <p:nvSpPr>
          <p:cNvPr id="24" name="Text 21"/>
          <p:cNvSpPr/>
          <p:nvPr/>
        </p:nvSpPr>
        <p:spPr>
          <a:xfrm>
            <a:off x="821531" y="2916436"/>
            <a:ext cx="3607594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5" dirty="0">
                <a:solidFill>
                  <a:srgbClr val="2C3E50"/>
                </a:solidFill>
              </a:rPr>
              <a:t>Fully dedicated customer support ensures smooth operation and quick resolution of any queries.</a:t>
            </a:r>
            <a:endParaRPr lang="en-US" sz="725" dirty="0"/>
          </a:p>
        </p:txBody>
      </p:sp>
      <p:pic>
        <p:nvPicPr>
          <p:cNvPr id="2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94" y="3466505"/>
            <a:ext cx="1982781" cy="14287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357188"/>
            <a:ext cx="8286750" cy="441127"/>
          </a:xfrm>
          <a:prstGeom prst="rect">
            <a:avLst/>
          </a:prstGeom>
          <a:noFill/>
        </p:spPr>
        <p:txBody>
          <a:bodyPr wrap="square" lIns="0" tIns="0" rIns="0" bIns="127508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0056B3"/>
                </a:solidFill>
              </a:rPr>
              <a:t>Use Cases: Tailored Solutions for Every Business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28625" y="869752"/>
            <a:ext cx="8286750" cy="19466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2C3E50"/>
                </a:solidFill>
              </a:rPr>
              <a:t>Specialized POS for Retail and Hospitality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428625" y="1278731"/>
            <a:ext cx="4000500" cy="241102"/>
          </a:xfrm>
          <a:prstGeom prst="rect">
            <a:avLst/>
          </a:prstGeom>
          <a:noFill/>
        </p:spPr>
        <p:txBody>
          <a:bodyPr wrap="square" lIns="0" tIns="0" rIns="0" bIns="8509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A8E8"/>
                </a:solidFill>
              </a:rPr>
              <a:t>Hospitality &amp; Food Service</a:t>
            </a:r>
            <a:endParaRPr lang="en-US" sz="785" dirty="0"/>
          </a:p>
        </p:txBody>
      </p:sp>
      <p:sp>
        <p:nvSpPr>
          <p:cNvPr id="6" name="Text 3"/>
          <p:cNvSpPr/>
          <p:nvPr/>
        </p:nvSpPr>
        <p:spPr>
          <a:xfrm>
            <a:off x="428625" y="1626989"/>
            <a:ext cx="571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00A8E8"/>
                </a:solidFill>
              </a:rPr>
              <a:t>▸</a:t>
            </a:r>
            <a:endParaRPr lang="en-US" sz="835" dirty="0"/>
          </a:p>
        </p:txBody>
      </p:sp>
      <p:sp>
        <p:nvSpPr>
          <p:cNvPr id="7" name="Text 4"/>
          <p:cNvSpPr/>
          <p:nvPr/>
        </p:nvSpPr>
        <p:spPr>
          <a:xfrm>
            <a:off x="607219" y="1626989"/>
            <a:ext cx="3821906" cy="14644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5" b="1" dirty="0">
                <a:solidFill>
                  <a:srgbClr val="0056B3"/>
                </a:solidFill>
              </a:rPr>
              <a:t>Restaurant Management</a:t>
            </a:r>
            <a:endParaRPr lang="en-US" sz="735" dirty="0"/>
          </a:p>
        </p:txBody>
      </p:sp>
      <p:sp>
        <p:nvSpPr>
          <p:cNvPr id="8" name="Text 5"/>
          <p:cNvSpPr/>
          <p:nvPr/>
        </p:nvSpPr>
        <p:spPr>
          <a:xfrm>
            <a:off x="607219" y="1794867"/>
            <a:ext cx="3821906" cy="1300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75" dirty="0">
                <a:solidFill>
                  <a:srgbClr val="2C3E50"/>
                </a:solidFill>
              </a:rPr>
              <a:t>Full software with KOT (Kitchen Order Ticket) System for efficient order management.</a:t>
            </a:r>
            <a:endParaRPr lang="en-US" sz="675" dirty="0"/>
          </a:p>
        </p:txBody>
      </p:sp>
      <p:sp>
        <p:nvSpPr>
          <p:cNvPr id="9" name="Text 6"/>
          <p:cNvSpPr/>
          <p:nvPr/>
        </p:nvSpPr>
        <p:spPr>
          <a:xfrm>
            <a:off x="428625" y="2010603"/>
            <a:ext cx="571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00A8E8"/>
                </a:solidFill>
              </a:rPr>
              <a:t>▸</a:t>
            </a:r>
            <a:endParaRPr lang="en-US" sz="835" dirty="0"/>
          </a:p>
        </p:txBody>
      </p:sp>
      <p:sp>
        <p:nvSpPr>
          <p:cNvPr id="10" name="Text 7"/>
          <p:cNvSpPr/>
          <p:nvPr/>
        </p:nvSpPr>
        <p:spPr>
          <a:xfrm>
            <a:off x="607219" y="2010603"/>
            <a:ext cx="3821906" cy="14644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5" b="1" dirty="0">
                <a:solidFill>
                  <a:srgbClr val="0056B3"/>
                </a:solidFill>
              </a:rPr>
              <a:t>Mobile Ordering</a:t>
            </a:r>
            <a:endParaRPr lang="en-US" sz="735" dirty="0"/>
          </a:p>
        </p:txBody>
      </p:sp>
      <p:sp>
        <p:nvSpPr>
          <p:cNvPr id="11" name="Text 8"/>
          <p:cNvSpPr/>
          <p:nvPr/>
        </p:nvSpPr>
        <p:spPr>
          <a:xfrm>
            <a:off x="607219" y="2178481"/>
            <a:ext cx="3821906" cy="1300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75" dirty="0">
                <a:solidFill>
                  <a:srgbClr val="2C3E50"/>
                </a:solidFill>
              </a:rPr>
              <a:t>Captain Ordering on Tablet and seamless Online Food Ordering System integration.</a:t>
            </a:r>
            <a:endParaRPr lang="en-US" sz="675" dirty="0"/>
          </a:p>
        </p:txBody>
      </p:sp>
      <p:sp>
        <p:nvSpPr>
          <p:cNvPr id="12" name="Text 9"/>
          <p:cNvSpPr/>
          <p:nvPr/>
        </p:nvSpPr>
        <p:spPr>
          <a:xfrm>
            <a:off x="428625" y="2394217"/>
            <a:ext cx="571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00A8E8"/>
                </a:solidFill>
              </a:rPr>
              <a:t>▸</a:t>
            </a:r>
            <a:endParaRPr lang="en-US" sz="835" dirty="0"/>
          </a:p>
        </p:txBody>
      </p:sp>
      <p:sp>
        <p:nvSpPr>
          <p:cNvPr id="13" name="Text 10"/>
          <p:cNvSpPr/>
          <p:nvPr/>
        </p:nvSpPr>
        <p:spPr>
          <a:xfrm>
            <a:off x="607219" y="2394217"/>
            <a:ext cx="3821906" cy="14644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5" b="1" dirty="0">
                <a:solidFill>
                  <a:srgbClr val="0056B3"/>
                </a:solidFill>
              </a:rPr>
              <a:t>Fast Food Outlets</a:t>
            </a:r>
            <a:endParaRPr lang="en-US" sz="735" dirty="0"/>
          </a:p>
        </p:txBody>
      </p:sp>
      <p:sp>
        <p:nvSpPr>
          <p:cNvPr id="14" name="Text 11"/>
          <p:cNvSpPr/>
          <p:nvPr/>
        </p:nvSpPr>
        <p:spPr>
          <a:xfrm>
            <a:off x="607219" y="2562095"/>
            <a:ext cx="3821906" cy="1300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75" dirty="0">
                <a:solidFill>
                  <a:srgbClr val="2C3E50"/>
                </a:solidFill>
              </a:rPr>
              <a:t>Optimized POS for quick-service restaurants with rapid transaction processing.</a:t>
            </a:r>
            <a:endParaRPr lang="en-US" sz="675" dirty="0"/>
          </a:p>
        </p:txBody>
      </p:sp>
      <p:sp>
        <p:nvSpPr>
          <p:cNvPr id="15" name="Text 12"/>
          <p:cNvSpPr/>
          <p:nvPr/>
        </p:nvSpPr>
        <p:spPr>
          <a:xfrm>
            <a:off x="4714875" y="1278731"/>
            <a:ext cx="4000500" cy="241102"/>
          </a:xfrm>
          <a:prstGeom prst="rect">
            <a:avLst/>
          </a:prstGeom>
          <a:noFill/>
        </p:spPr>
        <p:txBody>
          <a:bodyPr wrap="square" lIns="0" tIns="0" rIns="0" bIns="8509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A8E8"/>
                </a:solidFill>
              </a:rPr>
              <a:t>Retail &amp; Grocery</a:t>
            </a:r>
            <a:endParaRPr lang="en-US" sz="785" dirty="0"/>
          </a:p>
        </p:txBody>
      </p:sp>
      <p:sp>
        <p:nvSpPr>
          <p:cNvPr id="16" name="Text 13"/>
          <p:cNvSpPr/>
          <p:nvPr/>
        </p:nvSpPr>
        <p:spPr>
          <a:xfrm>
            <a:off x="4714875" y="1626989"/>
            <a:ext cx="571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00A8E8"/>
                </a:solidFill>
              </a:rPr>
              <a:t>▸</a:t>
            </a:r>
            <a:endParaRPr lang="en-US" sz="835" dirty="0"/>
          </a:p>
        </p:txBody>
      </p:sp>
      <p:sp>
        <p:nvSpPr>
          <p:cNvPr id="17" name="Text 14"/>
          <p:cNvSpPr/>
          <p:nvPr/>
        </p:nvSpPr>
        <p:spPr>
          <a:xfrm>
            <a:off x="4893469" y="1626989"/>
            <a:ext cx="3821906" cy="14644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5" b="1" dirty="0">
                <a:solidFill>
                  <a:srgbClr val="0056B3"/>
                </a:solidFill>
              </a:rPr>
              <a:t>Supermarkets</a:t>
            </a:r>
            <a:endParaRPr lang="en-US" sz="735" dirty="0"/>
          </a:p>
        </p:txBody>
      </p:sp>
      <p:sp>
        <p:nvSpPr>
          <p:cNvPr id="18" name="Text 15"/>
          <p:cNvSpPr/>
          <p:nvPr/>
        </p:nvSpPr>
        <p:spPr>
          <a:xfrm>
            <a:off x="4893469" y="1794867"/>
            <a:ext cx="3821906" cy="1300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75" dirty="0">
                <a:solidFill>
                  <a:srgbClr val="2C3E50"/>
                </a:solidFill>
              </a:rPr>
              <a:t>Specialized billing solutions for high-volume supermarket operations.</a:t>
            </a:r>
            <a:endParaRPr lang="en-US" sz="675" dirty="0"/>
          </a:p>
        </p:txBody>
      </p:sp>
      <p:sp>
        <p:nvSpPr>
          <p:cNvPr id="19" name="Text 16"/>
          <p:cNvSpPr/>
          <p:nvPr/>
        </p:nvSpPr>
        <p:spPr>
          <a:xfrm>
            <a:off x="4714875" y="2010603"/>
            <a:ext cx="571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00A8E8"/>
                </a:solidFill>
              </a:rPr>
              <a:t>▸</a:t>
            </a:r>
            <a:endParaRPr lang="en-US" sz="835" dirty="0"/>
          </a:p>
        </p:txBody>
      </p:sp>
      <p:sp>
        <p:nvSpPr>
          <p:cNvPr id="20" name="Text 17"/>
          <p:cNvSpPr/>
          <p:nvPr/>
        </p:nvSpPr>
        <p:spPr>
          <a:xfrm>
            <a:off x="4893469" y="2010603"/>
            <a:ext cx="3821906" cy="14644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5" b="1" dirty="0">
                <a:solidFill>
                  <a:srgbClr val="0056B3"/>
                </a:solidFill>
              </a:rPr>
              <a:t>Specialty Retail</a:t>
            </a:r>
            <a:endParaRPr lang="en-US" sz="735" dirty="0"/>
          </a:p>
        </p:txBody>
      </p:sp>
      <p:sp>
        <p:nvSpPr>
          <p:cNvPr id="21" name="Text 18"/>
          <p:cNvSpPr/>
          <p:nvPr/>
        </p:nvSpPr>
        <p:spPr>
          <a:xfrm>
            <a:off x="4893469" y="2178481"/>
            <a:ext cx="3821906" cy="1300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75" dirty="0">
                <a:solidFill>
                  <a:srgbClr val="2C3E50"/>
                </a:solidFill>
              </a:rPr>
              <a:t>Dedicated POS for Sweets Marts, Fruits &amp; Vegetables, and Clothing/Garment Stores.</a:t>
            </a:r>
            <a:endParaRPr lang="en-US" sz="675" dirty="0"/>
          </a:p>
        </p:txBody>
      </p:sp>
      <p:sp>
        <p:nvSpPr>
          <p:cNvPr id="22" name="Text 19"/>
          <p:cNvSpPr/>
          <p:nvPr/>
        </p:nvSpPr>
        <p:spPr>
          <a:xfrm>
            <a:off x="4714875" y="2394217"/>
            <a:ext cx="571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00A8E8"/>
                </a:solidFill>
              </a:rPr>
              <a:t>▸</a:t>
            </a:r>
            <a:endParaRPr lang="en-US" sz="835" dirty="0"/>
          </a:p>
        </p:txBody>
      </p:sp>
      <p:sp>
        <p:nvSpPr>
          <p:cNvPr id="23" name="Text 20"/>
          <p:cNvSpPr/>
          <p:nvPr/>
        </p:nvSpPr>
        <p:spPr>
          <a:xfrm>
            <a:off x="4893469" y="2394217"/>
            <a:ext cx="3821906" cy="14644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5" b="1" dirty="0">
                <a:solidFill>
                  <a:srgbClr val="0056B3"/>
                </a:solidFill>
              </a:rPr>
              <a:t>Provision Stores</a:t>
            </a:r>
            <a:endParaRPr lang="en-US" sz="735" dirty="0"/>
          </a:p>
        </p:txBody>
      </p:sp>
      <p:sp>
        <p:nvSpPr>
          <p:cNvPr id="24" name="Text 21"/>
          <p:cNvSpPr/>
          <p:nvPr/>
        </p:nvSpPr>
        <p:spPr>
          <a:xfrm>
            <a:off x="4893469" y="2562095"/>
            <a:ext cx="3821906" cy="1300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75" dirty="0">
                <a:solidFill>
                  <a:srgbClr val="2C3E50"/>
                </a:solidFill>
              </a:rPr>
              <a:t>Comprehensive billing solutions for grocery and provision store management.</a:t>
            </a:r>
            <a:endParaRPr lang="en-US" sz="675" dirty="0"/>
          </a:p>
        </p:txBody>
      </p:sp>
      <p:pic>
        <p:nvPicPr>
          <p:cNvPr id="2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3135018"/>
            <a:ext cx="1714500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357188"/>
            <a:ext cx="8286750" cy="441127"/>
          </a:xfrm>
          <a:prstGeom prst="rect">
            <a:avLst/>
          </a:prstGeom>
          <a:noFill/>
        </p:spPr>
        <p:txBody>
          <a:bodyPr wrap="square" lIns="0" tIns="0" rIns="0" bIns="127508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0056B3"/>
                </a:solidFill>
              </a:rPr>
              <a:t>Latest Updates: Embracing Modern Mobility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28625" y="869752"/>
            <a:ext cx="8286750" cy="19466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2C3E50"/>
                </a:solidFill>
              </a:rPr>
              <a:t>Focus on Mobile and Online Capabilities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600075" y="1385888"/>
            <a:ext cx="8115300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56B3"/>
                </a:solidFill>
              </a:rPr>
              <a:t>Mobile-First Strategy</a:t>
            </a:r>
            <a:endParaRPr lang="en-US" sz="885" dirty="0"/>
          </a:p>
        </p:txBody>
      </p:sp>
      <p:sp>
        <p:nvSpPr>
          <p:cNvPr id="6" name="Text 3"/>
          <p:cNvSpPr/>
          <p:nvPr/>
        </p:nvSpPr>
        <p:spPr>
          <a:xfrm>
            <a:off x="600075" y="1618059"/>
            <a:ext cx="8115300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0" dirty="0">
                <a:solidFill>
                  <a:srgbClr val="2C3E50"/>
                </a:solidFill>
              </a:rPr>
              <a:t>Core focus on Mobile-Based POS and Android Tablet compatibility for flexible, on-the-go business operations that adapt to modern retail environments.</a:t>
            </a:r>
            <a:endParaRPr lang="en-US" sz="780" dirty="0"/>
          </a:p>
        </p:txBody>
      </p:sp>
      <p:sp>
        <p:nvSpPr>
          <p:cNvPr id="7" name="Text 4"/>
          <p:cNvSpPr/>
          <p:nvPr/>
        </p:nvSpPr>
        <p:spPr>
          <a:xfrm>
            <a:off x="600075" y="2157413"/>
            <a:ext cx="8115300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56B3"/>
                </a:solidFill>
              </a:rPr>
              <a:t>Online Ordering Integration</a:t>
            </a:r>
            <a:endParaRPr lang="en-US" sz="885" dirty="0"/>
          </a:p>
        </p:txBody>
      </p:sp>
      <p:sp>
        <p:nvSpPr>
          <p:cNvPr id="8" name="Text 5"/>
          <p:cNvSpPr/>
          <p:nvPr/>
        </p:nvSpPr>
        <p:spPr>
          <a:xfrm>
            <a:off x="600075" y="2389584"/>
            <a:ext cx="8115300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0" dirty="0">
                <a:solidFill>
                  <a:srgbClr val="2C3E50"/>
                </a:solidFill>
              </a:rPr>
              <a:t>Seamlessly connects physical stores with an Online Food Ordering System to expand market reach and capture digital-first customer segments.</a:t>
            </a:r>
            <a:endParaRPr lang="en-US" sz="780" dirty="0"/>
          </a:p>
        </p:txBody>
      </p:sp>
      <p:sp>
        <p:nvSpPr>
          <p:cNvPr id="9" name="Text 6"/>
          <p:cNvSpPr/>
          <p:nvPr/>
        </p:nvSpPr>
        <p:spPr>
          <a:xfrm>
            <a:off x="600075" y="2928938"/>
            <a:ext cx="8115300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56B3"/>
                </a:solidFill>
              </a:rPr>
              <a:t>Advanced Hardware Integration</a:t>
            </a:r>
            <a:endParaRPr lang="en-US" sz="885" dirty="0"/>
          </a:p>
        </p:txBody>
      </p:sp>
      <p:sp>
        <p:nvSpPr>
          <p:cNvPr id="10" name="Text 7"/>
          <p:cNvSpPr/>
          <p:nvPr/>
        </p:nvSpPr>
        <p:spPr>
          <a:xfrm>
            <a:off x="600075" y="3161109"/>
            <a:ext cx="8115300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0" dirty="0">
                <a:solidFill>
                  <a:srgbClr val="2C3E50"/>
                </a:solidFill>
              </a:rPr>
              <a:t>Continuous integration of modern POS hardware from top brands (SUNMI, GPRINTER, RETSOL) for future-proof performance and reliability.</a:t>
            </a:r>
            <a:endParaRPr lang="en-US" sz="780" dirty="0"/>
          </a:p>
        </p:txBody>
      </p:sp>
      <p:sp>
        <p:nvSpPr>
          <p:cNvPr id="11" name="Text 8"/>
          <p:cNvSpPr/>
          <p:nvPr/>
        </p:nvSpPr>
        <p:spPr>
          <a:xfrm>
            <a:off x="600075" y="3700463"/>
            <a:ext cx="8115300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56B3"/>
                </a:solidFill>
              </a:rPr>
              <a:t>No-PC Solutions</a:t>
            </a:r>
            <a:endParaRPr lang="en-US" sz="885" dirty="0"/>
          </a:p>
        </p:txBody>
      </p:sp>
      <p:sp>
        <p:nvSpPr>
          <p:cNvPr id="12" name="Text 9"/>
          <p:cNvSpPr/>
          <p:nvPr/>
        </p:nvSpPr>
        <p:spPr>
          <a:xfrm>
            <a:off x="600075" y="3932634"/>
            <a:ext cx="8115300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0" dirty="0">
                <a:solidFill>
                  <a:srgbClr val="2C3E50"/>
                </a:solidFill>
              </a:rPr>
              <a:t>Offering space-saving POS systems that do not require traditional PC setup, reducing infrastructure costs and operational complexity.</a:t>
            </a:r>
            <a:endParaRPr lang="en-US" sz="7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357188"/>
            <a:ext cx="8286750" cy="441127"/>
          </a:xfrm>
          <a:prstGeom prst="rect">
            <a:avLst/>
          </a:prstGeom>
          <a:noFill/>
        </p:spPr>
        <p:txBody>
          <a:bodyPr wrap="square" lIns="0" tIns="0" rIns="0" bIns="127508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0056B3"/>
                </a:solidFill>
              </a:rPr>
              <a:t>Conclusion: Partner with Easovation for Growth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28625" y="869752"/>
            <a:ext cx="8286750" cy="19466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2C3E50"/>
                </a:solidFill>
              </a:rPr>
              <a:t>Upgrade Your Business Operations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564356" y="1314450"/>
            <a:ext cx="8151019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56B3"/>
                </a:solidFill>
              </a:rPr>
              <a:t>Complete Ecosystem</a:t>
            </a:r>
            <a:endParaRPr lang="en-US" sz="785" dirty="0"/>
          </a:p>
        </p:txBody>
      </p:sp>
      <p:sp>
        <p:nvSpPr>
          <p:cNvPr id="6" name="Text 3"/>
          <p:cNvSpPr/>
          <p:nvPr/>
        </p:nvSpPr>
        <p:spPr>
          <a:xfrm>
            <a:off x="564356" y="1498402"/>
            <a:ext cx="8151019" cy="15001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5" dirty="0">
                <a:solidFill>
                  <a:srgbClr val="2C3E50"/>
                </a:solidFill>
              </a:rPr>
              <a:t>Provides a single source for both powerful POS software and reliable hardware solutions.</a:t>
            </a:r>
            <a:endParaRPr lang="en-US" sz="725" dirty="0"/>
          </a:p>
        </p:txBody>
      </p:sp>
      <p:sp>
        <p:nvSpPr>
          <p:cNvPr id="7" name="Text 4"/>
          <p:cNvSpPr/>
          <p:nvPr/>
        </p:nvSpPr>
        <p:spPr>
          <a:xfrm>
            <a:off x="564356" y="1805583"/>
            <a:ext cx="8151019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56B3"/>
                </a:solidFill>
              </a:rPr>
              <a:t>Efficiency Driver</a:t>
            </a:r>
            <a:endParaRPr lang="en-US" sz="785" dirty="0"/>
          </a:p>
        </p:txBody>
      </p:sp>
      <p:sp>
        <p:nvSpPr>
          <p:cNvPr id="8" name="Text 5"/>
          <p:cNvSpPr/>
          <p:nvPr/>
        </p:nvSpPr>
        <p:spPr>
          <a:xfrm>
            <a:off x="564356" y="1989534"/>
            <a:ext cx="8151019" cy="15001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5" dirty="0">
                <a:solidFill>
                  <a:srgbClr val="2C3E50"/>
                </a:solidFill>
              </a:rPr>
              <a:t>The easy-to-use and fast system drives operational efficiency and reduces transaction times.</a:t>
            </a:r>
            <a:endParaRPr lang="en-US" sz="725" dirty="0"/>
          </a:p>
        </p:txBody>
      </p:sp>
      <p:sp>
        <p:nvSpPr>
          <p:cNvPr id="9" name="Text 6"/>
          <p:cNvSpPr/>
          <p:nvPr/>
        </p:nvSpPr>
        <p:spPr>
          <a:xfrm>
            <a:off x="564356" y="2296716"/>
            <a:ext cx="8151019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56B3"/>
                </a:solidFill>
              </a:rPr>
              <a:t>Customer Engagement</a:t>
            </a:r>
            <a:endParaRPr lang="en-US" sz="785" dirty="0"/>
          </a:p>
        </p:txBody>
      </p:sp>
      <p:sp>
        <p:nvSpPr>
          <p:cNvPr id="10" name="Text 7"/>
          <p:cNvSpPr/>
          <p:nvPr/>
        </p:nvSpPr>
        <p:spPr>
          <a:xfrm>
            <a:off x="564356" y="2480667"/>
            <a:ext cx="8151019" cy="15001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5" dirty="0">
                <a:solidFill>
                  <a:srgbClr val="2C3E50"/>
                </a:solidFill>
              </a:rPr>
              <a:t>Mobile POS capabilities allow staff to engage customers directly on the shop floor.</a:t>
            </a:r>
            <a:endParaRPr lang="en-US" sz="725" dirty="0"/>
          </a:p>
        </p:txBody>
      </p:sp>
      <p:sp>
        <p:nvSpPr>
          <p:cNvPr id="11" name="Text 8"/>
          <p:cNvSpPr/>
          <p:nvPr/>
        </p:nvSpPr>
        <p:spPr>
          <a:xfrm>
            <a:off x="564356" y="2787848"/>
            <a:ext cx="8151019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56B3"/>
                </a:solidFill>
              </a:rPr>
              <a:t>Trusted Partner</a:t>
            </a:r>
            <a:endParaRPr lang="en-US" sz="785" dirty="0"/>
          </a:p>
        </p:txBody>
      </p:sp>
      <p:sp>
        <p:nvSpPr>
          <p:cNvPr id="12" name="Text 9"/>
          <p:cNvSpPr/>
          <p:nvPr/>
        </p:nvSpPr>
        <p:spPr>
          <a:xfrm>
            <a:off x="564356" y="2971800"/>
            <a:ext cx="8151019" cy="15001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5" dirty="0">
                <a:solidFill>
                  <a:srgbClr val="2C3E50"/>
                </a:solidFill>
              </a:rPr>
              <a:t>Supported by dedicated customer service and trusted by happy clients across various sectors.</a:t>
            </a:r>
            <a:endParaRPr lang="en-US" sz="725" dirty="0"/>
          </a:p>
        </p:txBody>
      </p:sp>
      <p:sp>
        <p:nvSpPr>
          <p:cNvPr id="13" name="Shape 10"/>
          <p:cNvSpPr/>
          <p:nvPr/>
        </p:nvSpPr>
        <p:spPr>
          <a:xfrm>
            <a:off x="428625" y="3707606"/>
            <a:ext cx="8286750" cy="786510"/>
          </a:xfrm>
          <a:prstGeom prst="rect">
            <a:avLst/>
          </a:prstGeom>
          <a:solidFill>
            <a:srgbClr val="00A8E8">
              <a:alpha val="5000"/>
            </a:srgbClr>
          </a:solidFill>
        </p:spPr>
      </p:sp>
      <p:sp>
        <p:nvSpPr>
          <p:cNvPr id="14" name="Shape 11"/>
          <p:cNvSpPr/>
          <p:nvPr/>
        </p:nvSpPr>
        <p:spPr>
          <a:xfrm>
            <a:off x="428625" y="3707606"/>
            <a:ext cx="28575" cy="786510"/>
          </a:xfrm>
          <a:prstGeom prst="rect">
            <a:avLst/>
          </a:prstGeom>
          <a:solidFill>
            <a:srgbClr val="00A8E8"/>
          </a:solidFill>
        </p:spPr>
      </p:sp>
      <p:sp>
        <p:nvSpPr>
          <p:cNvPr id="15" name="Text 12"/>
          <p:cNvSpPr/>
          <p:nvPr/>
        </p:nvSpPr>
        <p:spPr>
          <a:xfrm>
            <a:off x="642938" y="3886200"/>
            <a:ext cx="7858125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56B3"/>
                </a:solidFill>
              </a:rPr>
              <a:t>Ready to Transform Your Business?</a:t>
            </a:r>
            <a:endParaRPr lang="en-US" sz="885" dirty="0"/>
          </a:p>
        </p:txBody>
      </p:sp>
      <p:sp>
        <p:nvSpPr>
          <p:cNvPr id="16" name="Text 13"/>
          <p:cNvSpPr/>
          <p:nvPr/>
        </p:nvSpPr>
        <p:spPr>
          <a:xfrm>
            <a:off x="642938" y="4132659"/>
            <a:ext cx="7858125" cy="18286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2C3E50"/>
                </a:solidFill>
              </a:rPr>
              <a:t>Upgrade to a smart, mobile-ready POS solution and enhance your business's operational excellence today.</a:t>
            </a:r>
            <a:endParaRPr lang="en-US" sz="83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096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357188"/>
            <a:ext cx="8286750" cy="441127"/>
          </a:xfrm>
          <a:prstGeom prst="rect">
            <a:avLst/>
          </a:prstGeom>
          <a:noFill/>
        </p:spPr>
        <p:txBody>
          <a:bodyPr wrap="square" lIns="0" tIns="0" rIns="0" bIns="127508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0056B3"/>
                </a:solidFill>
              </a:rPr>
              <a:t>Company Profile: Easovation Solutions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28625" y="869752"/>
            <a:ext cx="8286750" cy="27324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5" b="1" dirty="0">
                <a:solidFill>
                  <a:srgbClr val="0056B3"/>
                </a:solidFill>
              </a:rPr>
              <a:t>Easovation Solutions</a:t>
            </a:r>
            <a:endParaRPr lang="en-US" sz="1395" dirty="0"/>
          </a:p>
        </p:txBody>
      </p:sp>
      <p:sp>
        <p:nvSpPr>
          <p:cNvPr id="5" name="Text 2"/>
          <p:cNvSpPr/>
          <p:nvPr/>
        </p:nvSpPr>
        <p:spPr>
          <a:xfrm>
            <a:off x="428625" y="1200150"/>
            <a:ext cx="82867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2C3E50"/>
                </a:solidFill>
              </a:rPr>
              <a:t>POS Solution Provider – Software &amp; Hardware</a:t>
            </a:r>
            <a:endParaRPr lang="en-US" sz="835" dirty="0"/>
          </a:p>
        </p:txBody>
      </p:sp>
      <p:sp>
        <p:nvSpPr>
          <p:cNvPr id="6" name="Text 3"/>
          <p:cNvSpPr/>
          <p:nvPr/>
        </p:nvSpPr>
        <p:spPr>
          <a:xfrm>
            <a:off x="428625" y="1605558"/>
            <a:ext cx="82867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A8E8"/>
                </a:solidFill>
              </a:rPr>
              <a:t>Mission &amp; Vision</a:t>
            </a:r>
            <a:endParaRPr lang="en-US" sz="785" dirty="0"/>
          </a:p>
        </p:txBody>
      </p:sp>
      <p:sp>
        <p:nvSpPr>
          <p:cNvPr id="7" name="Text 4"/>
          <p:cNvSpPr/>
          <p:nvPr/>
        </p:nvSpPr>
        <p:spPr>
          <a:xfrm>
            <a:off x="428625" y="1846659"/>
            <a:ext cx="8286750" cy="342900"/>
          </a:xfrm>
          <a:prstGeom prst="rect">
            <a:avLst/>
          </a:prstGeom>
          <a:noFill/>
        </p:spPr>
        <p:txBody>
          <a:bodyPr wrap="square" lIns="170053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0" i="1" dirty="0">
                <a:solidFill>
                  <a:srgbClr val="2C3E50"/>
                </a:solidFill>
              </a:rPr>
              <a:t>To be the preferred POS solution provider by delivering simple, smart, and efficient software and hardware that enables retail and hospitality businesses to thrive through enhanced mobility and operational excellence.</a:t>
            </a:r>
            <a:endParaRPr lang="en-US" sz="780" dirty="0"/>
          </a:p>
        </p:txBody>
      </p:sp>
      <p:sp>
        <p:nvSpPr>
          <p:cNvPr id="8" name="Text 5"/>
          <p:cNvSpPr/>
          <p:nvPr/>
        </p:nvSpPr>
        <p:spPr>
          <a:xfrm>
            <a:off x="428625" y="2403872"/>
            <a:ext cx="82867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A8E8"/>
                </a:solidFill>
              </a:rPr>
              <a:t>Core Services</a:t>
            </a:r>
            <a:endParaRPr lang="en-US" sz="785" dirty="0"/>
          </a:p>
        </p:txBody>
      </p:sp>
      <p:sp>
        <p:nvSpPr>
          <p:cNvPr id="9" name="Text 6"/>
          <p:cNvSpPr/>
          <p:nvPr/>
        </p:nvSpPr>
        <p:spPr>
          <a:xfrm>
            <a:off x="428625" y="2644973"/>
            <a:ext cx="64294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0" dirty="0">
                <a:solidFill>
                  <a:srgbClr val="00A8E8"/>
                </a:solidFill>
              </a:rPr>
              <a:t>▸</a:t>
            </a:r>
            <a:endParaRPr lang="en-US" sz="940" dirty="0"/>
          </a:p>
        </p:txBody>
      </p:sp>
      <p:sp>
        <p:nvSpPr>
          <p:cNvPr id="10" name="Text 7"/>
          <p:cNvSpPr/>
          <p:nvPr/>
        </p:nvSpPr>
        <p:spPr>
          <a:xfrm>
            <a:off x="607219" y="2644973"/>
            <a:ext cx="2243110" cy="14644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80" dirty="0">
                <a:solidFill>
                  <a:srgbClr val="2C3E50"/>
                </a:solidFill>
              </a:rPr>
              <a:t>POS Software Development &amp; Customization</a:t>
            </a:r>
            <a:endParaRPr lang="en-US" sz="780" dirty="0"/>
          </a:p>
        </p:txBody>
      </p:sp>
      <p:sp>
        <p:nvSpPr>
          <p:cNvPr id="11" name="Text 8"/>
          <p:cNvSpPr/>
          <p:nvPr/>
        </p:nvSpPr>
        <p:spPr>
          <a:xfrm>
            <a:off x="428625" y="2862858"/>
            <a:ext cx="64294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0" dirty="0">
                <a:solidFill>
                  <a:srgbClr val="00A8E8"/>
                </a:solidFill>
              </a:rPr>
              <a:t>▸</a:t>
            </a:r>
            <a:endParaRPr lang="en-US" sz="940" dirty="0"/>
          </a:p>
        </p:txBody>
      </p:sp>
      <p:sp>
        <p:nvSpPr>
          <p:cNvPr id="12" name="Text 9"/>
          <p:cNvSpPr/>
          <p:nvPr/>
        </p:nvSpPr>
        <p:spPr>
          <a:xfrm>
            <a:off x="607219" y="2862858"/>
            <a:ext cx="1797993" cy="14644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80" dirty="0">
                <a:solidFill>
                  <a:srgbClr val="2C3E50"/>
                </a:solidFill>
              </a:rPr>
              <a:t>POS Hardware Supply &amp; Integration</a:t>
            </a:r>
            <a:endParaRPr lang="en-US" sz="780" dirty="0"/>
          </a:p>
        </p:txBody>
      </p:sp>
      <p:sp>
        <p:nvSpPr>
          <p:cNvPr id="13" name="Text 10"/>
          <p:cNvSpPr/>
          <p:nvPr/>
        </p:nvSpPr>
        <p:spPr>
          <a:xfrm>
            <a:off x="428625" y="3080742"/>
            <a:ext cx="64294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0" dirty="0">
                <a:solidFill>
                  <a:srgbClr val="00A8E8"/>
                </a:solidFill>
              </a:rPr>
              <a:t>▸</a:t>
            </a:r>
            <a:endParaRPr lang="en-US" sz="940" dirty="0"/>
          </a:p>
        </p:txBody>
      </p:sp>
      <p:sp>
        <p:nvSpPr>
          <p:cNvPr id="14" name="Text 11"/>
          <p:cNvSpPr/>
          <p:nvPr/>
        </p:nvSpPr>
        <p:spPr>
          <a:xfrm>
            <a:off x="607219" y="3080742"/>
            <a:ext cx="2251677" cy="14644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80" dirty="0">
                <a:solidFill>
                  <a:srgbClr val="2C3E50"/>
                </a:solidFill>
              </a:rPr>
              <a:t>Dedicated Customer Support &amp; Maintenance</a:t>
            </a:r>
            <a:endParaRPr lang="en-US" sz="780" dirty="0"/>
          </a:p>
        </p:txBody>
      </p:sp>
      <p:sp>
        <p:nvSpPr>
          <p:cNvPr id="15" name="Text 12"/>
          <p:cNvSpPr/>
          <p:nvPr/>
        </p:nvSpPr>
        <p:spPr>
          <a:xfrm>
            <a:off x="428625" y="3512939"/>
            <a:ext cx="82867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00A8E8"/>
                </a:solidFill>
              </a:rPr>
              <a:t>Contact Information</a:t>
            </a:r>
            <a:endParaRPr lang="en-US" sz="785" dirty="0"/>
          </a:p>
        </p:txBody>
      </p:sp>
      <p:sp>
        <p:nvSpPr>
          <p:cNvPr id="16" name="Text 13"/>
          <p:cNvSpPr/>
          <p:nvPr/>
        </p:nvSpPr>
        <p:spPr>
          <a:xfrm>
            <a:off x="428625" y="3754041"/>
            <a:ext cx="4054078" cy="12680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5" b="1" dirty="0">
                <a:solidFill>
                  <a:srgbClr val="0056B3"/>
                </a:solidFill>
              </a:rPr>
              <a:t>Location</a:t>
            </a:r>
            <a:endParaRPr lang="en-US" sz="635" dirty="0"/>
          </a:p>
        </p:txBody>
      </p:sp>
      <p:sp>
        <p:nvSpPr>
          <p:cNvPr id="17" name="Text 14"/>
          <p:cNvSpPr/>
          <p:nvPr/>
        </p:nvSpPr>
        <p:spPr>
          <a:xfrm>
            <a:off x="428625" y="3923705"/>
            <a:ext cx="4054078" cy="14644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80" dirty="0">
                <a:solidFill>
                  <a:srgbClr val="2C3E50"/>
                </a:solidFill>
              </a:rPr>
              <a:t>Ahmedabad (GUJARAT) - INDIA</a:t>
            </a:r>
            <a:endParaRPr lang="en-US" sz="780" dirty="0"/>
          </a:p>
        </p:txBody>
      </p:sp>
      <p:sp>
        <p:nvSpPr>
          <p:cNvPr id="18" name="Text 15"/>
          <p:cNvSpPr/>
          <p:nvPr/>
        </p:nvSpPr>
        <p:spPr>
          <a:xfrm>
            <a:off x="4661297" y="3754041"/>
            <a:ext cx="4054078" cy="12680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5" b="1" dirty="0">
                <a:solidFill>
                  <a:srgbClr val="0056B3"/>
                </a:solidFill>
              </a:rPr>
              <a:t>Website</a:t>
            </a:r>
            <a:endParaRPr lang="en-US" sz="635" dirty="0"/>
          </a:p>
        </p:txBody>
      </p:sp>
      <p:sp>
        <p:nvSpPr>
          <p:cNvPr id="19" name="Text 16"/>
          <p:cNvSpPr/>
          <p:nvPr/>
        </p:nvSpPr>
        <p:spPr>
          <a:xfrm>
            <a:off x="4661297" y="3923705"/>
            <a:ext cx="4054078" cy="14644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80" dirty="0">
                <a:solidFill>
                  <a:srgbClr val="2C3E50"/>
                </a:solidFill>
              </a:rPr>
              <a:t>www.easovation.com</a:t>
            </a:r>
            <a:endParaRPr lang="en-US" sz="780" dirty="0"/>
          </a:p>
        </p:txBody>
      </p:sp>
      <p:sp>
        <p:nvSpPr>
          <p:cNvPr id="20" name="Text 17"/>
          <p:cNvSpPr/>
          <p:nvPr/>
        </p:nvSpPr>
        <p:spPr>
          <a:xfrm>
            <a:off x="428625" y="4248745"/>
            <a:ext cx="4054078" cy="12680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5" b="1" dirty="0">
                <a:solidFill>
                  <a:srgbClr val="0056B3"/>
                </a:solidFill>
              </a:rPr>
              <a:t>Email</a:t>
            </a:r>
            <a:endParaRPr lang="en-US" sz="635" dirty="0"/>
          </a:p>
        </p:txBody>
      </p:sp>
      <p:sp>
        <p:nvSpPr>
          <p:cNvPr id="21" name="Text 18"/>
          <p:cNvSpPr/>
          <p:nvPr/>
        </p:nvSpPr>
        <p:spPr>
          <a:xfrm>
            <a:off x="428625" y="4418409"/>
            <a:ext cx="4054078" cy="14644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80" dirty="0">
                <a:solidFill>
                  <a:srgbClr val="2C3E50"/>
                </a:solidFill>
              </a:rPr>
              <a:t>easovation@gmail.com</a:t>
            </a:r>
            <a:endParaRPr lang="en-US" sz="780" dirty="0"/>
          </a:p>
        </p:txBody>
      </p:sp>
      <p:sp>
        <p:nvSpPr>
          <p:cNvPr id="22" name="Text 19"/>
          <p:cNvSpPr/>
          <p:nvPr/>
        </p:nvSpPr>
        <p:spPr>
          <a:xfrm>
            <a:off x="4661297" y="4248745"/>
            <a:ext cx="4054078" cy="12680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5" b="1" dirty="0">
                <a:solidFill>
                  <a:srgbClr val="0056B3"/>
                </a:solidFill>
              </a:rPr>
              <a:t>Phone</a:t>
            </a:r>
            <a:endParaRPr lang="en-US" sz="635" dirty="0"/>
          </a:p>
        </p:txBody>
      </p:sp>
      <p:sp>
        <p:nvSpPr>
          <p:cNvPr id="23" name="Text 20"/>
          <p:cNvSpPr/>
          <p:nvPr/>
        </p:nvSpPr>
        <p:spPr>
          <a:xfrm>
            <a:off x="4661297" y="4418409"/>
            <a:ext cx="4054078" cy="14644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80" dirty="0">
                <a:solidFill>
                  <a:srgbClr val="2C3E50"/>
                </a:solidFill>
              </a:rPr>
              <a:t>+91 9624045500</a:t>
            </a:r>
            <a:endParaRPr lang="en-US" sz="780" dirty="0"/>
          </a:p>
        </p:txBody>
      </p:sp>
      <p:sp>
        <p:nvSpPr>
          <p:cNvPr id="24" name="Text 21"/>
          <p:cNvSpPr/>
          <p:nvPr/>
        </p:nvSpPr>
        <p:spPr>
          <a:xfrm>
            <a:off x="428625" y="4936331"/>
            <a:ext cx="8286750" cy="11608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800"/>
              </a:lnSpc>
              <a:buNone/>
            </a:pPr>
            <a:r>
              <a:rPr lang="en-US" sz="620" dirty="0">
                <a:solidFill>
                  <a:srgbClr val="6C757D"/>
                </a:solidFill>
              </a:rPr>
              <a:t>© Easovation Solutions. All Rights Reserved.</a:t>
            </a:r>
            <a:endParaRPr lang="en-US" sz="620" dirty="0"/>
          </a:p>
        </p:txBody>
      </p:sp>
      <p:sp>
        <p:nvSpPr>
          <p:cNvPr id="25" name="Shape 3"/>
          <p:cNvSpPr/>
          <p:nvPr/>
        </p:nvSpPr>
        <p:spPr>
          <a:xfrm>
            <a:off x="6623685" y="3356928"/>
            <a:ext cx="2091690" cy="12795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4200</Words>
  <Application>WPS Presentation</Application>
  <PresentationFormat>On-screen Show (16:9)</PresentationFormat>
  <Paragraphs>218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shraddha rabadiya</cp:lastModifiedBy>
  <cp:revision>3</cp:revision>
  <dcterms:created xsi:type="dcterms:W3CDTF">2025-11-08T09:42:00Z</dcterms:created>
  <dcterms:modified xsi:type="dcterms:W3CDTF">2025-12-10T06:30:39Z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CCDC3311721546D69694A2DA82E4871C_12</vt:lpwstr>
  </property>
  <property fmtid="{D5CDD505-2E9C-101B-9397-08002B2CF9AE}" pid="3" name="KSOProductBuildVer">
    <vt:lpwstr>1033-12.2.0.23155</vt:lpwstr>
  </property>
</Properties>
</file>